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7" r:id="rId4"/>
    <p:sldId id="283" r:id="rId5"/>
    <p:sldId id="284" r:id="rId6"/>
    <p:sldId id="267" r:id="rId7"/>
    <p:sldId id="287" r:id="rId8"/>
    <p:sldId id="285" r:id="rId9"/>
    <p:sldId id="289" r:id="rId10"/>
    <p:sldId id="291" r:id="rId11"/>
    <p:sldId id="288" r:id="rId12"/>
    <p:sldId id="290" r:id="rId13"/>
    <p:sldId id="268" r:id="rId14"/>
    <p:sldId id="292" r:id="rId15"/>
    <p:sldId id="293" r:id="rId16"/>
    <p:sldId id="294" r:id="rId17"/>
    <p:sldId id="295" r:id="rId18"/>
    <p:sldId id="296" r:id="rId19"/>
    <p:sldId id="297" r:id="rId20"/>
    <p:sldId id="269" r:id="rId21"/>
    <p:sldId id="262" r:id="rId22"/>
    <p:sldId id="298" r:id="rId23"/>
    <p:sldId id="277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79" d="100"/>
          <a:sy n="79" d="100"/>
        </p:scale>
        <p:origin x="28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645FD-8096-4451-9422-3BDE63ADE541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AC68E-F379-4E72-AC22-273B53C28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8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E24E-8C3E-4258-BAAA-CDD16BF48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1D603-73B8-4D09-A378-76A0B6DC4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1E9C-26FC-4999-B381-E29216E9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9900-4E0D-430A-89A7-CE02E658075E}" type="datetime1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E9AF2-024C-48C8-A36D-C631C123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5BF0-CAA1-44B4-9E68-4525BA1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3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8543-BF11-4E7D-BC05-D6217B72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F2F16-1549-41E8-A613-99D9A8034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C350-090C-4BF2-900B-57EC5381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2ED9D-8598-4C64-ADC6-4BE857BF8818}" type="datetime1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82096-FF53-4628-8A00-71C40E31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CCDBE-190D-4172-89AD-183C0C93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0B54B7-F942-4DB7-9E10-B4D776C23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1AA77-82E1-41C2-AA8B-89298264F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3052-6FE2-47F5-8FD8-D68750BE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01FA-88F1-41D7-BB98-0EE8187D4834}" type="datetime1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9CB1C-DA63-49A4-9E87-24B52743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75741-E7AA-459A-9FB6-E68A024F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6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01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9605-799D-47C1-A93C-850E015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B110-BE59-4D1C-894E-81D27B48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47879-4191-43B7-8108-158120BE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74D66-F86F-4497-A934-6E16E5CBC17F}" type="datetime1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31B99-433C-4287-9F73-A1FDA233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4A022-D969-40B6-BBA8-C771D7A7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5256-CB1A-4DC9-8661-10BD2BAF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411A1-E4BC-4D2D-BE4A-531E7847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64743-9A02-46C4-ADE0-30C53ECA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26F0-5904-4DF4-906C-E743668868C8}" type="datetime1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B3CB5-1187-4B9F-8B98-46785AA7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8056-2702-4BB8-B216-D1901451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231A-7C26-4CFA-9ED0-08FC9D48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8062-41CC-47B5-BC79-6EF44D380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E6788-8FFE-4F35-A550-4E6D7BEB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511AF-F300-4D8E-8103-A5D3B800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B5F3-6D85-45CA-8F78-4A94549D9751}" type="datetime1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9CC9-D801-42D1-BE7E-53595A06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19E6F-08C1-4328-AFCF-E586BABD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8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B7E2-BFB1-4C4E-8582-8B487140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4071C-D382-4116-AE82-09B80D1C3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BE2B6-1E69-4E05-93A2-DA6BC87B8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D216D-7B56-4B9F-9F8E-20A78EE9F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B63AE-75B2-4818-966A-4F2021504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2611E-5158-45FE-A90C-E09BE75D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7B62-7EA4-4D94-8B6E-7F43235A5754}" type="datetime1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6CF5F-668B-4B24-BD4A-F26DC87A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FF0C7-7902-4881-A5A5-3515FC3F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DDA9-972A-4E62-BF70-84A174D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16A72-8810-4D88-A6F4-70AAF208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90D-9609-446F-AE36-F8161C4F2558}" type="datetime1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A680A-2985-44D0-AD46-3778D7CA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88283-9BC8-42D6-AFA9-39BDC232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0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A63C1-DC47-4383-AAF8-4624426B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4A9F-2268-476D-9459-5B6097CDE12A}" type="datetime1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0B13B-B3CE-448C-ABBC-C0D60B30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3737D-FF46-4E13-873E-0AD24E7C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3E30-9B77-43F6-AADF-4C11B48D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DAC1-ECCD-480A-A4AF-ED58DD87D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18A02-DAF7-418E-8395-C62DEC746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1BDD7-B649-4C94-A73C-E5B7C2FD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474C-7187-4369-89B3-38C318FCBA47}" type="datetime1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F270E-353B-40CE-B485-63934CB6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36E0-9113-48DA-B284-0209E8F2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6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11B7-78D8-40A9-9070-8AAE7D23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59E69-6BC2-4FF5-A86D-30F31230C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1F46F-759B-4566-81E2-F3BDB70E9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16371-C1F1-4C82-B410-797CFBB6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62E1-C6F2-49F1-B153-5616BAD6E445}" type="datetime1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4822D-BC07-499B-999B-DB4D5F8A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538D4-602E-4719-BB6E-F74CDB3C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D8FDB-B0CE-40E1-A8E5-8310E70A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F4CC0-1268-43AA-89DE-6BF8E6092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7414-C4F8-4490-B166-D884F32B6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ABCAC-15FC-40FF-BC24-78A1D68E3517}" type="datetime1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16A6-6039-4DD0-96EC-ADCAACDB4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8A42-3F4C-4CFA-BCAD-DDC576236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4CCB1B-2850-4949-9341-1082003E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197" y="2844714"/>
            <a:ext cx="10213604" cy="2406074"/>
          </a:xfrm>
        </p:spPr>
        <p:txBody>
          <a:bodyPr>
            <a:normAutofit/>
          </a:bodyPr>
          <a:lstStyle/>
          <a:p>
            <a:pPr rtl="1"/>
            <a:r>
              <a:rPr lang="en-US" sz="2800" b="1" dirty="0"/>
              <a:t>Comparison of Multi-Channel EEG Based Graph Learning Methods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Dr. Mohammad B.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Shamsollahi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rtl="1"/>
            <a:r>
              <a:rPr lang="en-US" dirty="0">
                <a:latin typeface="IRANSans"/>
                <a:cs typeface="B Nazanin" panose="00000400000000000000" pitchFamily="2" charset="-78"/>
              </a:rPr>
              <a:t>Arshak Rezvani</a:t>
            </a:r>
          </a:p>
          <a:p>
            <a:pPr rtl="1"/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C1262DC-770F-45C7-B51E-65572E470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15" y="409049"/>
            <a:ext cx="1773169" cy="177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828D8-BE29-99A3-ADE1-71304AEDC28D}"/>
              </a:ext>
            </a:extLst>
          </p:cNvPr>
          <p:cNvSpPr txBox="1"/>
          <p:nvPr/>
        </p:nvSpPr>
        <p:spPr>
          <a:xfrm>
            <a:off x="10103277" y="6488668"/>
            <a:ext cx="219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#WomanLifeLiberty</a:t>
            </a:r>
          </a:p>
        </p:txBody>
      </p:sp>
    </p:spTree>
    <p:extLst>
      <p:ext uri="{BB962C8B-B14F-4D97-AF65-F5344CB8AC3E}">
        <p14:creationId xmlns:p14="http://schemas.microsoft.com/office/powerpoint/2010/main" val="398729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Very Complex Laplacian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!</m:t>
                        </m:r>
                      </m:den>
                    </m:f>
                  </m:oMath>
                </a14:m>
                <a:endParaRPr lang="en-US" b="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5A5F39-27BC-FCF9-6166-934642CF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564" y="1036853"/>
            <a:ext cx="7100871" cy="5325653"/>
          </a:xfrm>
          <a:prstGeom prst="rect">
            <a:avLst/>
          </a:prstGeom>
        </p:spPr>
      </p:pic>
      <p:grpSp>
        <p:nvGrpSpPr>
          <p:cNvPr id="5" name="Google Shape;902;p48">
            <a:extLst>
              <a:ext uri="{FF2B5EF4-FFF2-40B4-BE49-F238E27FC236}">
                <a16:creationId xmlns:a16="http://schemas.microsoft.com/office/drawing/2014/main" id="{3C5D295C-AD8C-14FD-5790-CC3DD3D3A216}"/>
              </a:ext>
            </a:extLst>
          </p:cNvPr>
          <p:cNvGrpSpPr/>
          <p:nvPr/>
        </p:nvGrpSpPr>
        <p:grpSpPr>
          <a:xfrm>
            <a:off x="4652776" y="2250941"/>
            <a:ext cx="2886445" cy="2886256"/>
            <a:chOff x="1951075" y="2333250"/>
            <a:chExt cx="381200" cy="381175"/>
          </a:xfrm>
        </p:grpSpPr>
        <p:sp>
          <p:nvSpPr>
            <p:cNvPr id="6" name="Google Shape;903;p48">
              <a:extLst>
                <a:ext uri="{FF2B5EF4-FFF2-40B4-BE49-F238E27FC236}">
                  <a16:creationId xmlns:a16="http://schemas.microsoft.com/office/drawing/2014/main" id="{99F1A96E-6881-8E70-D375-309A7D8FB113}"/>
                </a:ext>
              </a:extLst>
            </p:cNvPr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04;p48">
              <a:extLst>
                <a:ext uri="{FF2B5EF4-FFF2-40B4-BE49-F238E27FC236}">
                  <a16:creationId xmlns:a16="http://schemas.microsoft.com/office/drawing/2014/main" id="{E39BEBE5-A4B4-A1CD-7481-4BBB567A7D3E}"/>
                </a:ext>
              </a:extLst>
            </p:cNvPr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5;p48">
              <a:extLst>
                <a:ext uri="{FF2B5EF4-FFF2-40B4-BE49-F238E27FC236}">
                  <a16:creationId xmlns:a16="http://schemas.microsoft.com/office/drawing/2014/main" id="{2F4C95AB-B329-A7B1-5DA7-553188DBC15B}"/>
                </a:ext>
              </a:extLst>
            </p:cNvPr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06;p48">
              <a:extLst>
                <a:ext uri="{FF2B5EF4-FFF2-40B4-BE49-F238E27FC236}">
                  <a16:creationId xmlns:a16="http://schemas.microsoft.com/office/drawing/2014/main" id="{A420DC29-5995-C018-04AE-627506620FE6}"/>
                </a:ext>
              </a:extLst>
            </p:cNvPr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20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How To Make It Less Complex [4]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23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Fail to Represent Discriminative Patterns</a:t>
            </a:r>
            <a:r>
              <a:rPr lang="en-US" b="0" dirty="0">
                <a:cs typeface="B Nazanin" panose="00000400000000000000" pitchFamily="2" charset="-78"/>
              </a:rPr>
              <a:t> </a:t>
            </a:r>
          </a:p>
          <a:p>
            <a:pPr lvl="1"/>
            <a:r>
              <a:rPr lang="en-US" dirty="0"/>
              <a:t>Graphs vary significantly in different subjects</a:t>
            </a:r>
          </a:p>
          <a:p>
            <a:r>
              <a:rPr lang="en-US" dirty="0">
                <a:cs typeface="B Nazanin" panose="00000400000000000000" pitchFamily="2" charset="-78"/>
              </a:rPr>
              <a:t>Common Edge Graph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25114-9CDA-4298-8F79-13903BB6C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" r="5046" b="14315"/>
          <a:stretch/>
        </p:blipFill>
        <p:spPr>
          <a:xfrm>
            <a:off x="4696151" y="1333632"/>
            <a:ext cx="7163735" cy="46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CEG(Common Edge Graph) [4]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Frequency Bands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𝛾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Compute Correlation and </a:t>
                </a:r>
                <a:r>
                  <a:rPr lang="en-US" dirty="0"/>
                  <a:t>Coherence</a:t>
                </a:r>
              </a:p>
              <a:p>
                <a:r>
                  <a:rPr lang="en-US" dirty="0"/>
                  <a:t>Define a graph with the M most similar edges</a:t>
                </a:r>
              </a:p>
              <a:p>
                <a:pPr lvl="1"/>
                <a:r>
                  <a:rPr lang="en-US" dirty="0"/>
                  <a:t>Sorts The Edges of The Complete Graph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Nodes: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Edges: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The CEG is defined with same nodes and </a:t>
                </a:r>
              </a:p>
              <a:p>
                <a:pPr marL="914400" lvl="2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Edges: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Results [4]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cs typeface="B Nazanin" panose="00000400000000000000" pitchFamily="2" charset="-78"/>
            </a:endParaRPr>
          </a:p>
          <a:p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D4AC70D-E6EC-4FB7-BEC8-FE44F439B0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37AD9-E472-4711-BF60-3F2570A0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BC627-70FA-9AAC-E2AE-377F6FD6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45" y="319065"/>
            <a:ext cx="8020109" cy="6219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776B24-1C61-6CD9-342B-4AF2A9534ED4}"/>
              </a:ext>
            </a:extLst>
          </p:cNvPr>
          <p:cNvSpPr txBox="1"/>
          <p:nvPr/>
        </p:nvSpPr>
        <p:spPr>
          <a:xfrm>
            <a:off x="2421583" y="5007128"/>
            <a:ext cx="8324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31AAA-1796-A35C-CE4E-68E4723B3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45" y="410514"/>
            <a:ext cx="8383569" cy="6036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1C7473-1011-E686-D8C0-054C94678445}"/>
              </a:ext>
            </a:extLst>
          </p:cNvPr>
          <p:cNvSpPr txBox="1"/>
          <p:nvPr/>
        </p:nvSpPr>
        <p:spPr>
          <a:xfrm>
            <a:off x="2140527" y="5143500"/>
            <a:ext cx="7897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Learning Graphs From A Smooth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Not Using the smoothness and time series properties</a:t>
            </a:r>
          </a:p>
          <a:p>
            <a:r>
              <a:rPr lang="en-US" dirty="0">
                <a:cs typeface="B Nazanin" panose="00000400000000000000" pitchFamily="2" charset="-78"/>
              </a:rPr>
              <a:t>Learning the Laplacian as a whole </a:t>
            </a:r>
          </a:p>
          <a:p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8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Smoothness On a Graph Definition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How to quantify how smooth a set of vectors are </a:t>
                </a:r>
                <a:r>
                  <a:rPr lang="en-US" dirty="0"/>
                  <a:t>on a given weighted undirected graph?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B Nazanin" panose="00000400000000000000" pitchFamily="2" charset="-78"/>
                  </a:rPr>
                  <a:t>so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Smoothness on the Graph:</a:t>
                </a:r>
              </a:p>
              <a:p>
                <a:pPr marL="0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The Optimization Problem:</a:t>
                </a:r>
              </a:p>
              <a:p>
                <a:pPr marL="457200" lvl="1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min</m:t>
                            </m:r>
                          </m:e>
                          <m:lim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𝐿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∈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ℒ</m:t>
                            </m:r>
                          </m:lim>
                        </m:limLow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𝑡𝑟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(</m:t>
                        </m:r>
                      </m:e>
                    </m:func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LX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f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L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Pairwise Distance Matrix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Definition: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Some math:</a:t>
                </a:r>
              </a:p>
              <a:p>
                <a:pPr marL="0" indent="0">
                  <a:buNone/>
                </a:pPr>
                <a:r>
                  <a:rPr lang="en-US" b="0" dirty="0">
                    <a:cs typeface="B Nazanin" panose="00000400000000000000" pitchFamily="2" charset="-78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𝐿𝑋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𝑊𝑍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/>
                  <a:t>The smoothness term is a weighted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-1 norm of W, encoding weighted sparsity.</a:t>
                </a:r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But…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pPr marL="0" indent="0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7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Building a Sparse Laplacian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Explicitly add a sparsity term: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It is free!</a:t>
                </a:r>
              </a:p>
              <a:p>
                <a:pPr marL="0" indent="0" algn="ctr">
                  <a:buNone/>
                </a:pPr>
                <a:r>
                  <a:rPr lang="en-US" b="0" dirty="0"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𝐿𝑋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All info. about signal(X) is in Z and we have the sparsity.</a:t>
                </a:r>
              </a:p>
              <a:p>
                <a:r>
                  <a:rPr lang="en-US" dirty="0"/>
                  <a:t>So </a:t>
                </a:r>
                <a:r>
                  <a:rPr lang="en-US" dirty="0">
                    <a:cs typeface="B Nazanin" panose="00000400000000000000" pitchFamily="2" charset="-78"/>
                  </a:rPr>
                  <a:t>we can use any connectivity measures(Pairwise Distance)</a:t>
                </a:r>
              </a:p>
              <a:p>
                <a:pPr marL="0" indent="0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0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Other Constraint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Make sure that each node has at least one edge with another node</a:t>
                </a:r>
              </a:p>
              <a:p>
                <a:r>
                  <a:rPr lang="en-US" dirty="0"/>
                  <a:t>And control sparsity </a:t>
                </a:r>
              </a:p>
              <a:p>
                <a:r>
                  <a:rPr lang="en-US" dirty="0"/>
                  <a:t>New Optimization Problem:</a:t>
                </a:r>
              </a:p>
              <a:p>
                <a:pPr marL="0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𝒲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𝑍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log controls node degree vector(No zero or negative degrees)</a:t>
                </a:r>
              </a:p>
              <a:p>
                <a:pPr lvl="1"/>
                <a:r>
                  <a:rPr lang="en-US" dirty="0"/>
                  <a:t>However, log makes it very sparse </a:t>
                </a:r>
              </a:p>
              <a:p>
                <a:pPr lvl="2"/>
                <a:r>
                  <a:rPr lang="en-US" dirty="0"/>
                  <a:t>Can not use the technique before</a:t>
                </a:r>
              </a:p>
              <a:p>
                <a:pPr lvl="2"/>
                <a:r>
                  <a:rPr lang="en-US" dirty="0"/>
                  <a:t>So we use </a:t>
                </a:r>
                <a:r>
                  <a:rPr lang="en-US" dirty="0" err="1"/>
                  <a:t>Frobenius</a:t>
                </a:r>
                <a:r>
                  <a:rPr lang="en-US" dirty="0"/>
                  <a:t> Norm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1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Convex Optimization [5][6]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Blah, Blah, Blah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9E364-9F29-5DA9-0CDB-E5943459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417" y="1380193"/>
            <a:ext cx="6395166" cy="49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3162000" y="2791700"/>
            <a:ext cx="66952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b="1" i="1" dirty="0">
                <a:latin typeface="Lora"/>
                <a:ea typeface="Lora"/>
                <a:cs typeface="Lora"/>
                <a:sym typeface="Lora"/>
              </a:rPr>
              <a:t>I am Arshak Rezvani 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" sz="2400" dirty="0">
                <a:solidFill>
                  <a:schemeClr val="dk1"/>
                </a:solidFill>
              </a:rPr>
              <a:t>I am here because I love to give presentations. </a:t>
            </a:r>
            <a:endParaRPr sz="2400" dirty="0">
              <a:solidFill>
                <a:schemeClr val="dk1"/>
              </a:solidFill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sz="2400" dirty="0">
                <a:solidFill>
                  <a:schemeClr val="dk1"/>
                </a:solidFill>
              </a:rPr>
              <a:t>You can find me at @ArshakRz</a:t>
            </a:r>
            <a:endParaRPr b="1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8600" y="1905000"/>
            <a:ext cx="3196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3" t="15870" r="29854" b="50768"/>
          <a:stretch/>
        </p:blipFill>
        <p:spPr>
          <a:xfrm>
            <a:off x="1163288" y="1088733"/>
            <a:ext cx="1511600" cy="151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3162167" y="1088733"/>
            <a:ext cx="65440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8000" dirty="0"/>
              <a:t>Hello!</a:t>
            </a:r>
            <a:endParaRPr sz="8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6317867" y="1905000"/>
            <a:ext cx="5874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Testing Criteria</a:t>
            </a:r>
            <a:r>
              <a:rPr lang="en-US" sz="3200" b="1" dirty="0"/>
              <a:t>[8][9]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E3BE-5FFB-42E2-A685-AD3BB673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of a Classifier Using Cross Validation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cs typeface="B Nazanin" panose="00000400000000000000" pitchFamily="2" charset="-78"/>
              </a:rPr>
              <a:t>Graph Features </a:t>
            </a:r>
            <a:r>
              <a:rPr lang="en-US" sz="3200" b="1" dirty="0">
                <a:cs typeface="B Nazanin" panose="00000400000000000000" pitchFamily="2" charset="-78"/>
              </a:rPr>
              <a:t>[10]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Laplacian Matrix Elements</a:t>
            </a:r>
          </a:p>
          <a:p>
            <a:r>
              <a:rPr lang="en-US" dirty="0"/>
              <a:t>Two Norm Total Variation of Eigen Vector(TNTV)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Graph Laplacian Energy (GLE)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sz="2100" dirty="0"/>
              <a:t>D = 2E/M, E is number of edges and M being the number of nodes of graph.</a:t>
            </a:r>
          </a:p>
          <a:p>
            <a:r>
              <a:rPr lang="en-US" dirty="0"/>
              <a:t>Joint Total Variation Energy (JTVE)</a:t>
            </a:r>
          </a:p>
          <a:p>
            <a:endParaRPr lang="en-US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D425DB3-B0F7-405D-BDF8-F598B638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523BC-B91A-42B6-8371-0A50AFDC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FAF0C4-7ACA-F108-2804-BE04848DB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20" y="2651904"/>
            <a:ext cx="4581558" cy="1000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C4425F-8BBC-576F-374F-7668D5B18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0061" y="4001294"/>
            <a:ext cx="3371875" cy="1076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FA82C8-750D-652E-C5A1-2447961EF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1" y="6102347"/>
            <a:ext cx="4381532" cy="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cs typeface="B Nazanin" panose="00000400000000000000" pitchFamily="2" charset="-78"/>
              </a:rPr>
              <a:t>Graph Features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Much more! [7][8]</a:t>
            </a:r>
          </a:p>
          <a:p>
            <a:pPr lvl="1"/>
            <a:r>
              <a:rPr lang="en-US" dirty="0"/>
              <a:t>Degree: number of links connected to a node</a:t>
            </a:r>
          </a:p>
          <a:p>
            <a:pPr lvl="1"/>
            <a:r>
              <a:rPr lang="en-US" dirty="0"/>
              <a:t>Shortest path length: a basis for measuring integration</a:t>
            </a:r>
          </a:p>
          <a:p>
            <a:pPr lvl="1"/>
            <a:r>
              <a:rPr lang="en-US" dirty="0"/>
              <a:t>Global efficiency</a:t>
            </a:r>
          </a:p>
          <a:p>
            <a:pPr lvl="1"/>
            <a:r>
              <a:rPr lang="en-US" dirty="0"/>
              <a:t>Transitivity</a:t>
            </a:r>
          </a:p>
          <a:p>
            <a:pPr lvl="1"/>
            <a:r>
              <a:rPr lang="en-US" dirty="0"/>
              <a:t>Participation coefficient</a:t>
            </a:r>
          </a:p>
          <a:p>
            <a:pPr lvl="1"/>
            <a:r>
              <a:rPr lang="en-US" dirty="0"/>
              <a:t>Average neighbor degree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PCA and Dimensionality Reduction!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D425DB3-B0F7-405D-BDF8-F598B638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523BC-B91A-42B6-8371-0A50AFDC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7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/>
              <a:t>References</a:t>
            </a:r>
            <a:r>
              <a:rPr lang="en-GB" sz="2800" b="1" dirty="0"/>
              <a:t> </a:t>
            </a:r>
            <a:endParaRPr lang="en-US" sz="28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Hajipour</a:t>
            </a:r>
            <a:r>
              <a:rPr lang="en-US" dirty="0"/>
              <a:t> </a:t>
            </a:r>
            <a:r>
              <a:rPr lang="en-US" dirty="0" err="1"/>
              <a:t>Sardouie</a:t>
            </a:r>
            <a:r>
              <a:rPr lang="en-US" dirty="0"/>
              <a:t>, </a:t>
            </a:r>
            <a:r>
              <a:rPr lang="en-US" dirty="0" err="1"/>
              <a:t>Sepideh</a:t>
            </a:r>
            <a:r>
              <a:rPr lang="en-US" dirty="0"/>
              <a:t>. " EEG Signal Processing Course Notes." </a:t>
            </a:r>
            <a:r>
              <a:rPr lang="en-US" i="1" dirty="0"/>
              <a:t>Sharif University of Technology</a:t>
            </a:r>
            <a:r>
              <a:rPr lang="en-US" dirty="0"/>
              <a:t>(2022). [1]</a:t>
            </a:r>
          </a:p>
          <a:p>
            <a:r>
              <a:rPr lang="en-US" dirty="0" err="1"/>
              <a:t>Amini</a:t>
            </a:r>
            <a:r>
              <a:rPr lang="en-US" dirty="0"/>
              <a:t>, </a:t>
            </a:r>
            <a:r>
              <a:rPr lang="en-US" dirty="0" err="1"/>
              <a:t>Arash</a:t>
            </a:r>
            <a:r>
              <a:rPr lang="en-US" dirty="0"/>
              <a:t> A. " Graph Signal Processing Course Notes." </a:t>
            </a:r>
            <a:r>
              <a:rPr lang="en-US" i="1" dirty="0"/>
              <a:t> Sharif University of Technology</a:t>
            </a:r>
            <a:r>
              <a:rPr lang="en-US" dirty="0"/>
              <a:t>(2021). [2]</a:t>
            </a:r>
          </a:p>
          <a:p>
            <a:r>
              <a:rPr lang="en-US" dirty="0"/>
              <a:t>Wendling, Fabrice, et al. "From EEG signals to brain connectivity: a model-based evaluation of interdependence measures." </a:t>
            </a:r>
            <a:r>
              <a:rPr lang="en-US" i="1" dirty="0"/>
              <a:t>Journal of neuroscience methods</a:t>
            </a:r>
            <a:r>
              <a:rPr lang="en-US" dirty="0"/>
              <a:t> 183.1 (2009): 9-18. [3]</a:t>
            </a:r>
          </a:p>
          <a:p>
            <a:r>
              <a:rPr lang="en-US" dirty="0"/>
              <a:t>López, </a:t>
            </a:r>
            <a:r>
              <a:rPr lang="en-US" dirty="0" err="1"/>
              <a:t>Rafae</a:t>
            </a:r>
            <a:r>
              <a:rPr lang="en-US" dirty="0"/>
              <a:t> </a:t>
            </a:r>
            <a:r>
              <a:rPr lang="en-US" dirty="0" err="1"/>
              <a:t>Lemuz</a:t>
            </a:r>
            <a:r>
              <a:rPr lang="en-US" dirty="0"/>
              <a:t>, et al. "Graph theory for brain connectivity characterization from EEG." </a:t>
            </a:r>
            <a:r>
              <a:rPr lang="en-US" i="1" dirty="0"/>
              <a:t>2020 10th International Symposium on Signal, Image, Video and Communications (ISIVC)</a:t>
            </a:r>
            <a:r>
              <a:rPr lang="en-US" dirty="0"/>
              <a:t>. IEEE, 2021. [4]</a:t>
            </a:r>
          </a:p>
          <a:p>
            <a:r>
              <a:rPr lang="en-US" dirty="0" err="1"/>
              <a:t>Kalofolias</a:t>
            </a:r>
            <a:r>
              <a:rPr lang="en-US" dirty="0"/>
              <a:t>, Vassilis. "How to learn a graph from smooth signals." </a:t>
            </a:r>
            <a:r>
              <a:rPr lang="en-US" i="1" dirty="0"/>
              <a:t>Artificial Intelligence and Statistics</a:t>
            </a:r>
            <a:r>
              <a:rPr lang="en-US" dirty="0"/>
              <a:t>. PMLR, 2016. [5]</a:t>
            </a:r>
          </a:p>
          <a:p>
            <a:r>
              <a:rPr lang="en-US" dirty="0" err="1"/>
              <a:t>Kalofolias</a:t>
            </a:r>
            <a:r>
              <a:rPr lang="en-US" dirty="0"/>
              <a:t>, Vassilis, and </a:t>
            </a:r>
            <a:r>
              <a:rPr lang="en-US" dirty="0" err="1"/>
              <a:t>Nathanaël</a:t>
            </a:r>
            <a:r>
              <a:rPr lang="en-US" dirty="0"/>
              <a:t> </a:t>
            </a:r>
            <a:r>
              <a:rPr lang="en-US" dirty="0" err="1"/>
              <a:t>Perraudin</a:t>
            </a:r>
            <a:r>
              <a:rPr lang="en-US" dirty="0"/>
              <a:t>. "Large scale graph learning from smooth signals." </a:t>
            </a:r>
            <a:r>
              <a:rPr lang="en-US" i="1" dirty="0" err="1"/>
              <a:t>arXiv</a:t>
            </a:r>
            <a:r>
              <a:rPr lang="en-US" i="1" dirty="0"/>
              <a:t> preprint arXiv:1710.05654</a:t>
            </a:r>
            <a:r>
              <a:rPr lang="en-US" dirty="0"/>
              <a:t> (2017). [6]</a:t>
            </a:r>
          </a:p>
          <a:p>
            <a:r>
              <a:rPr lang="en-US" dirty="0" err="1"/>
              <a:t>Rubinov</a:t>
            </a:r>
            <a:r>
              <a:rPr lang="en-US" dirty="0"/>
              <a:t>, </a:t>
            </a:r>
            <a:r>
              <a:rPr lang="en-US" dirty="0" err="1"/>
              <a:t>Mikail</a:t>
            </a:r>
            <a:r>
              <a:rPr lang="en-US" dirty="0"/>
              <a:t>, and Olaf </a:t>
            </a:r>
            <a:r>
              <a:rPr lang="en-US" dirty="0" err="1"/>
              <a:t>Sporns</a:t>
            </a:r>
            <a:r>
              <a:rPr lang="en-US" dirty="0"/>
              <a:t>. "Complex network measures of brain connectivity: uses and interpretations." </a:t>
            </a:r>
            <a:r>
              <a:rPr lang="en-US" i="1" dirty="0"/>
              <a:t>Neuroimage</a:t>
            </a:r>
            <a:r>
              <a:rPr lang="en-US" dirty="0"/>
              <a:t> 52.3 (2010): 1059-1069. [7]</a:t>
            </a:r>
          </a:p>
          <a:p>
            <a:r>
              <a:rPr lang="en-US" dirty="0"/>
              <a:t>Sen, Bhaskar, et al. "Classification of obsessive-compulsive disorder from resting-state fMRI." </a:t>
            </a:r>
            <a:r>
              <a:rPr lang="en-US" i="1" dirty="0"/>
              <a:t>2016 38th Annual International Conference of the IEEE Engineering in Medicine and Biology Society (EMBC)</a:t>
            </a:r>
            <a:r>
              <a:rPr lang="en-US" dirty="0"/>
              <a:t>. IEEE, 2016. [8]</a:t>
            </a:r>
          </a:p>
          <a:p>
            <a:r>
              <a:rPr lang="en-US" dirty="0" err="1"/>
              <a:t>Saboksayr</a:t>
            </a:r>
            <a:r>
              <a:rPr lang="en-US" dirty="0"/>
              <a:t>, </a:t>
            </a:r>
            <a:r>
              <a:rPr lang="en-US" dirty="0" err="1"/>
              <a:t>Seyed</a:t>
            </a:r>
            <a:r>
              <a:rPr lang="en-US" dirty="0"/>
              <a:t> Saman, Gonzalo </a:t>
            </a:r>
            <a:r>
              <a:rPr lang="en-US" dirty="0" err="1"/>
              <a:t>Mateos</a:t>
            </a:r>
            <a:r>
              <a:rPr lang="en-US" dirty="0"/>
              <a:t>, and </a:t>
            </a:r>
            <a:r>
              <a:rPr lang="en-US" dirty="0" err="1"/>
              <a:t>Mujdat</a:t>
            </a:r>
            <a:r>
              <a:rPr lang="en-US" dirty="0"/>
              <a:t> Cetin. "EEG-based emotion classification using graph signal processing." </a:t>
            </a:r>
            <a:r>
              <a:rPr lang="en-US" i="1" dirty="0"/>
              <a:t>ICASSP 2021-2021 IEEE International Conference on Acoustics, Speech and Signal Processing (ICASSP)</a:t>
            </a:r>
            <a:r>
              <a:rPr lang="en-US" dirty="0"/>
              <a:t>. IEEE, 2021. [9]</a:t>
            </a:r>
          </a:p>
          <a:p>
            <a:r>
              <a:rPr lang="en-US" dirty="0"/>
              <a:t>Mathur, Priyanka, and Vijay Kumar Chakka. "Graph Signal Processing Based Cross-Subject Mental Task Classification Using Multi-Channel EEG Signals." </a:t>
            </a:r>
            <a:r>
              <a:rPr lang="en-US" i="1" dirty="0"/>
              <a:t>IEEE Sensors Journal</a:t>
            </a:r>
            <a:r>
              <a:rPr lang="en-US" dirty="0"/>
              <a:t> 22.8 (2022): 7971-7978. [10]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7FE9639-D73A-48BE-820E-8278A2924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6967F-0896-41F4-B257-DE24EF0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00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600" b="1" dirty="0"/>
            </a:br>
            <a:endParaRPr lang="en-US" sz="6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28932D-45B8-44DE-BD3F-56A635FAC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86" y="732631"/>
            <a:ext cx="4050225" cy="3235085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B22D1-9232-4DA4-B8F3-19F3DB12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87E82-497C-4A6E-B639-327740DF195A}"/>
              </a:ext>
            </a:extLst>
          </p:cNvPr>
          <p:cNvSpPr txBox="1"/>
          <p:nvPr/>
        </p:nvSpPr>
        <p:spPr>
          <a:xfrm>
            <a:off x="3031330" y="4659429"/>
            <a:ext cx="612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21023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What is Multi-Channel EEG Signals? [1]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772B-0627-9227-CF11-F9289208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Electrode placement systems.</a:t>
            </a:r>
          </a:p>
          <a:p>
            <a:pPr lvl="1"/>
            <a:r>
              <a:rPr lang="en-US" dirty="0"/>
              <a:t>The 10-20 System of Electrode Placement</a:t>
            </a:r>
          </a:p>
          <a:p>
            <a:r>
              <a:rPr lang="en-US" dirty="0"/>
              <a:t>Electroencephalogram Time Series and Channels.</a:t>
            </a:r>
          </a:p>
          <a:p>
            <a:r>
              <a:rPr lang="en-US" dirty="0"/>
              <a:t>Like Noise!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C670A2-CA0A-71EF-7C43-7346F370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13" y="1038387"/>
            <a:ext cx="9476975" cy="5500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FEBEAB-E686-A1AF-4874-B58127D2B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2" y="911045"/>
            <a:ext cx="5811685" cy="51966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569E48-0686-AF59-4900-8713A2707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100" y="589461"/>
            <a:ext cx="8465999" cy="61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Pre-Processing [1]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772B-0627-9227-CF11-F9289208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Artifact Rejection</a:t>
            </a:r>
          </a:p>
          <a:p>
            <a:pPr lvl="2"/>
            <a:r>
              <a:rPr lang="en-US" dirty="0"/>
              <a:t>Physiologic </a:t>
            </a:r>
          </a:p>
          <a:p>
            <a:pPr lvl="3"/>
            <a:r>
              <a:rPr lang="en-US" dirty="0"/>
              <a:t>EMG</a:t>
            </a:r>
          </a:p>
          <a:p>
            <a:pPr lvl="3"/>
            <a:r>
              <a:rPr lang="en-US" dirty="0"/>
              <a:t>ECG</a:t>
            </a:r>
          </a:p>
          <a:p>
            <a:pPr lvl="3"/>
            <a:r>
              <a:rPr lang="en-US" dirty="0"/>
              <a:t>EOG</a:t>
            </a:r>
          </a:p>
          <a:p>
            <a:pPr lvl="3"/>
            <a:r>
              <a:rPr lang="en-US" dirty="0"/>
              <a:t>Blinking</a:t>
            </a:r>
          </a:p>
          <a:p>
            <a:pPr lvl="3"/>
            <a:r>
              <a:rPr lang="en-US" dirty="0"/>
              <a:t>Sweat</a:t>
            </a:r>
          </a:p>
          <a:p>
            <a:pPr lvl="2"/>
            <a:r>
              <a:rPr lang="en-US" dirty="0"/>
              <a:t>Non-Physiologic </a:t>
            </a:r>
          </a:p>
          <a:p>
            <a:pPr lvl="3"/>
            <a:r>
              <a:rPr lang="en-US" dirty="0"/>
              <a:t>AC electrical and electromagnetic interferences</a:t>
            </a:r>
          </a:p>
          <a:p>
            <a:pPr lvl="3"/>
            <a:r>
              <a:rPr lang="en-US" dirty="0"/>
              <a:t>Electrode pop and Movement 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C5728-44C5-C512-842F-828701F81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8" t="805" r="258"/>
          <a:stretch/>
        </p:blipFill>
        <p:spPr>
          <a:xfrm>
            <a:off x="1614489" y="515840"/>
            <a:ext cx="9319737" cy="60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EEG as a Random Process [1]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177772B-0627-9227-CF11-F9289208DA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Ergodicity </a:t>
                </a:r>
              </a:p>
              <a:p>
                <a:pPr lvl="1"/>
                <a:r>
                  <a:rPr lang="en-US" dirty="0"/>
                  <a:t>Mean Ergodic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Correlation Ergodic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Averaging between trials </a:t>
                </a:r>
              </a:p>
              <a:p>
                <a:pPr lvl="1"/>
                <a:r>
                  <a:rPr lang="en-US" dirty="0"/>
                  <a:t>Cause indeterministic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177772B-0627-9227-CF11-F9289208D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4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But What is a Graph Signal? [2]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B Nazanin" panose="00000400000000000000" pitchFamily="2" charset="-78"/>
              </a:rPr>
              <a:t>A Graph! 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Adjacency Matrix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Laplacian Matrix</a:t>
            </a:r>
          </a:p>
          <a:p>
            <a:r>
              <a:rPr lang="en-US" dirty="0">
                <a:cs typeface="B Nazanin" panose="00000400000000000000" pitchFamily="2" charset="-78"/>
              </a:rPr>
              <a:t>Graph Signal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Definition and Example</a:t>
            </a:r>
          </a:p>
          <a:p>
            <a:pPr lvl="2"/>
            <a:r>
              <a:rPr lang="en-US" dirty="0">
                <a:cs typeface="B Nazanin" panose="00000400000000000000" pitchFamily="2" charset="-78"/>
              </a:rPr>
              <a:t>It’s a Domain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Time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Frequency 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Vertices </a:t>
            </a:r>
          </a:p>
          <a:p>
            <a:pPr lvl="2"/>
            <a:r>
              <a:rPr lang="en-US" b="1" dirty="0">
                <a:cs typeface="B Nazanin" panose="00000400000000000000" pitchFamily="2" charset="-78"/>
              </a:rPr>
              <a:t>No Order!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A Vector</a:t>
            </a:r>
          </a:p>
          <a:p>
            <a:pPr marL="457200" lvl="1" indent="0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8ED3F-062E-26A5-FD79-422B0BE88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5" y="1825625"/>
            <a:ext cx="7007393" cy="3587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9C3D-9A97-3C84-E373-E730206FC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73" y="2200176"/>
            <a:ext cx="5667375" cy="2838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FEE0F6-ED0C-85E4-EDFD-6FEC7FBE4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345" y="1351131"/>
            <a:ext cx="3200423" cy="49435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C1B37C-AF76-C61C-7BB3-43F6E1BAE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49" y="1223455"/>
            <a:ext cx="2837013" cy="24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Graph Operations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Graph Shift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Multiplication by Laplacian Matrix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Shift with weights like time series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Fourier Transform(GDFT)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Linear Shift Invariant Systems(LSI)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Eigen Function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cs typeface="B Nazanin" panose="00000400000000000000" pitchFamily="2" charset="-78"/>
                  </a:rPr>
                  <a:t> for time series 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Eigen Vectors of Laplacian Matrix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𝑒𝑖𝑔𝑒𝑛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𝑣𝑒𝑐𝑡𝑜𝑟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Filtering and Convolution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Sampling Over Graphs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Wavelet Transform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 descr="Basic Signal Operations in DSP: Time Shifting, Time Scaling, and Time  Reversal - Technical Articles">
            <a:extLst>
              <a:ext uri="{FF2B5EF4-FFF2-40B4-BE49-F238E27FC236}">
                <a16:creationId xmlns:a16="http://schemas.microsoft.com/office/drawing/2014/main" id="{2C61D85B-554B-EC64-452C-983D4BD8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9312"/>
            <a:ext cx="5974187" cy="398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8CA72A-725D-BA30-BAFB-B5F379C79070}"/>
              </a:ext>
            </a:extLst>
          </p:cNvPr>
          <p:cNvGrpSpPr/>
          <p:nvPr/>
        </p:nvGrpSpPr>
        <p:grpSpPr>
          <a:xfrm>
            <a:off x="6933830" y="1467056"/>
            <a:ext cx="3994190" cy="5119720"/>
            <a:chOff x="6933830" y="1467056"/>
            <a:chExt cx="3994190" cy="51197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2ABDC2-93C0-6ECB-5FB4-25FC3927B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32" r="70301" b="24593"/>
            <a:stretch/>
          </p:blipFill>
          <p:spPr>
            <a:xfrm>
              <a:off x="7188376" y="1467056"/>
              <a:ext cx="3485098" cy="225514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3562F3-0606-134C-C593-410F7626B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21" t="51723" r="18241"/>
            <a:stretch/>
          </p:blipFill>
          <p:spPr>
            <a:xfrm>
              <a:off x="6933830" y="4015723"/>
              <a:ext cx="3994190" cy="21612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586AB4-2A07-D225-2BD8-3D9B47302854}"/>
                </a:ext>
              </a:extLst>
            </p:cNvPr>
            <p:cNvSpPr txBox="1"/>
            <p:nvPr/>
          </p:nvSpPr>
          <p:spPr>
            <a:xfrm>
              <a:off x="7934617" y="3646391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Initial Signal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3DC104-F93E-D0EF-45D0-00CA3A2ED39C}"/>
                </a:ext>
              </a:extLst>
            </p:cNvPr>
            <p:cNvSpPr txBox="1"/>
            <p:nvPr/>
          </p:nvSpPr>
          <p:spPr>
            <a:xfrm>
              <a:off x="7954817" y="6217444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Shifted Signal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C57FBB-6393-0D15-3052-0AFF82A9D7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740" y="4603100"/>
            <a:ext cx="4826721" cy="7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Graph Learning 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Estimating Functional Connectivity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Connectivity Measures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Regression Methods</a:t>
                </a: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Pearson Correlation</a:t>
                </a:r>
              </a:p>
              <a:p>
                <a:pPr marL="1371600" lvl="3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𝜏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𝑐𝑜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𝑣𝑎𝑟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𝑣𝑎𝑟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/>
                  <a:t>The Magnitude-Squared Coherence Function</a:t>
                </a:r>
              </a:p>
              <a:p>
                <a:pPr marL="1371600" lvl="3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3"/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3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Graph Learning 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Estimating Functional Connectivity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Connectivity Measures</a:t>
                </a:r>
              </a:p>
              <a:p>
                <a:pPr lvl="2"/>
                <a:r>
                  <a:rPr lang="en-US" dirty="0"/>
                  <a:t>Phase Synchronization Methods</a:t>
                </a: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Using Hilbert Transform: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𝑖𝐻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𝐻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𝐻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Using Wavelet Transform: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𝑊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Getting Mod.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𝜋</m:t>
                      </m:r>
                    </m:oMath>
                  </m:oMathPara>
                </a14:m>
                <a:endParaRPr lang="en-US" b="0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b="0" dirty="0">
                    <a:cs typeface="B Nazanin" panose="00000400000000000000" pitchFamily="2" charset="-78"/>
                  </a:rPr>
                  <a:t>Shannon Entropy 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=−∑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𝑙𝑜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b="0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Mean Phase Coherence 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]|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endParaRPr lang="en-US" b="0" dirty="0">
                  <a:cs typeface="B Nazanin" panose="00000400000000000000" pitchFamily="2" charset="-78"/>
                </a:endParaRPr>
              </a:p>
              <a:p>
                <a:pPr marL="1828800" lvl="4" indent="0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9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1662</TotalTime>
  <Words>1205</Words>
  <Application>Microsoft Office PowerPoint</Application>
  <PresentationFormat>Widescreen</PresentationFormat>
  <Paragraphs>206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IRANSans</vt:lpstr>
      <vt:lpstr>Lora</vt:lpstr>
      <vt:lpstr>Office Theme</vt:lpstr>
      <vt:lpstr>PowerPoint Presentation</vt:lpstr>
      <vt:lpstr>Hello!</vt:lpstr>
      <vt:lpstr>What is Multi-Channel EEG Signals? [1]</vt:lpstr>
      <vt:lpstr>Pre-Processing [1]</vt:lpstr>
      <vt:lpstr>EEG as a Random Process [1]</vt:lpstr>
      <vt:lpstr>But What is a Graph Signal? [2]</vt:lpstr>
      <vt:lpstr>Graph Operations [2]</vt:lpstr>
      <vt:lpstr>Graph Learning [3]</vt:lpstr>
      <vt:lpstr>Graph Learning [3]</vt:lpstr>
      <vt:lpstr>Very Complex Laplacian Matrix</vt:lpstr>
      <vt:lpstr>How To Make It Less Complex [4]</vt:lpstr>
      <vt:lpstr>CEG(Common Edge Graph) [4]</vt:lpstr>
      <vt:lpstr>Results [4]</vt:lpstr>
      <vt:lpstr>Learning Graphs From A Smooth Signal</vt:lpstr>
      <vt:lpstr>Smoothness On a Graph Definition [5]</vt:lpstr>
      <vt:lpstr>Pairwise Distance Matrix [5]</vt:lpstr>
      <vt:lpstr>Building a Sparse Laplacian [5]</vt:lpstr>
      <vt:lpstr>Other Constraint [5]</vt:lpstr>
      <vt:lpstr>Convex Optimization [5][6]</vt:lpstr>
      <vt:lpstr>Testing Criteria[8][9]</vt:lpstr>
      <vt:lpstr>Graph Features [10]</vt:lpstr>
      <vt:lpstr>Graph Features</vt:lpstr>
      <vt:lpstr>References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Arshak Rezvani</dc:creator>
  <cp:lastModifiedBy>Arshak Rezvani</cp:lastModifiedBy>
  <cp:revision>20</cp:revision>
  <dcterms:created xsi:type="dcterms:W3CDTF">2022-02-01T17:51:10Z</dcterms:created>
  <dcterms:modified xsi:type="dcterms:W3CDTF">2023-01-11T21:08:36Z</dcterms:modified>
</cp:coreProperties>
</file>